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5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6EA24-14E0-4785-99DD-BF21CEB8D8D1}" type="datetimeFigureOut">
              <a:rPr lang="zh-CN" altLang="en-US" smtClean="0"/>
              <a:pPr/>
              <a:t>2017-9-4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8327-26CB-420C-B597-2E67E9EE99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7158" y="5000636"/>
            <a:ext cx="8501122" cy="1857364"/>
          </a:xfrm>
        </p:spPr>
        <p:txBody>
          <a:bodyPr>
            <a:noAutofit/>
          </a:bodyPr>
          <a:lstStyle/>
          <a:p>
            <a:r>
              <a:rPr lang="zh-CN" altLang="en-US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中国医学科学院基础医学研究所</a:t>
            </a:r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/>
            </a:r>
            <a:b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</a:br>
            <a:r>
              <a:rPr lang="zh-CN" altLang="en-US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党委、纪委廉政教育</a:t>
            </a:r>
            <a:r>
              <a:rPr lang="zh-CN" altLang="en-US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宣传</a:t>
            </a:r>
            <a:endParaRPr lang="en-US" altLang="zh-CN" sz="4000" dirty="0" smtClean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  <a:p>
            <a:r>
              <a:rPr lang="en-US" altLang="zh-CN" sz="28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2017</a:t>
            </a:r>
            <a:r>
              <a:rPr lang="zh-CN" altLang="en-US" sz="28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年</a:t>
            </a:r>
            <a:r>
              <a:rPr lang="en-US" altLang="zh-CN" sz="28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10</a:t>
            </a:r>
            <a:r>
              <a:rPr lang="zh-CN" altLang="en-US" sz="28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月</a:t>
            </a:r>
            <a:endParaRPr lang="en-US" altLang="zh-CN" sz="2800" dirty="0" smtClean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  <a:p>
            <a:endParaRPr lang="en-US" altLang="zh-CN" sz="4000" dirty="0" smtClean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  <a:p>
            <a:endParaRPr lang="zh-CN" altLang="en-US" sz="4000" dirty="0" smtClean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5" name="图片 4" descr="111.webp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500042"/>
            <a:ext cx="8128000" cy="452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dirty="0" smtClean="0"/>
              <a:t>党员领导干部，这些事情千万别碰！</a:t>
            </a:r>
            <a:endParaRPr lang="zh-CN" altLang="en-US" dirty="0"/>
          </a:p>
        </p:txBody>
      </p:sp>
      <p:pic>
        <p:nvPicPr>
          <p:cNvPr id="4" name="内容占位符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285860"/>
            <a:ext cx="7643866" cy="50290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lang="zh-CN" altLang="en-US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坚持有利公务、务实节俭、严格标准、简化礼仪、高效透明。</a:t>
            </a:r>
            <a:r>
              <a:rPr lang="zh-CN" altLang="en-US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lang="en-US" altLang="zh-CN" dirty="0" smtClean="0"/>
              <a:t>------《</a:t>
            </a:r>
            <a:r>
              <a:rPr lang="zh-CN" altLang="en-US" dirty="0"/>
              <a:t>党政机关国内公务接待管理规定</a:t>
            </a:r>
            <a:r>
              <a:rPr lang="en-US" altLang="zh-CN" dirty="0"/>
              <a:t>》</a:t>
            </a:r>
            <a:endParaRPr lang="zh-CN" altLang="en-US" dirty="0"/>
          </a:p>
          <a:p>
            <a:r>
              <a:rPr lang="zh-CN" altLang="en-US" dirty="0">
                <a:latin typeface="华文新魏" pitchFamily="2" charset="-122"/>
                <a:ea typeface="华文新魏" pitchFamily="2" charset="-122"/>
              </a:rPr>
              <a:t>然而，翻看各地纪委通报的典型案例发现，在反“四风”高压之下，一些地方仍存在违规公务接待乱象。个别地方、单位把规定当“摆设”，视标准为“橡皮”，搞“上有政策，下有对策”，损害了党和政府形象。</a:t>
            </a:r>
          </a:p>
          <a:p>
            <a:r>
              <a:rPr lang="zh-CN" altLang="en-US" dirty="0">
                <a:latin typeface="华文新魏" pitchFamily="2" charset="-122"/>
                <a:ea typeface="华文新魏" pitchFamily="2" charset="-122"/>
              </a:rPr>
              <a:t>在公务接待范围、方式、经费使用等方面，广大干部一定要严守</a:t>
            </a:r>
            <a:r>
              <a:rPr lang="en-US" altLang="zh-CN" dirty="0">
                <a:latin typeface="华文新魏" pitchFamily="2" charset="-122"/>
                <a:ea typeface="华文新魏" pitchFamily="2" charset="-122"/>
              </a:rPr>
              <a:t>《</a:t>
            </a:r>
            <a:r>
              <a:rPr lang="zh-CN" altLang="en-US" dirty="0">
                <a:latin typeface="华文新魏" pitchFamily="2" charset="-122"/>
                <a:ea typeface="华文新魏" pitchFamily="2" charset="-122"/>
              </a:rPr>
              <a:t>党政机关国内公务接待管理规定</a:t>
            </a:r>
            <a:r>
              <a:rPr lang="en-US" altLang="zh-CN" dirty="0">
                <a:latin typeface="华文新魏" pitchFamily="2" charset="-122"/>
                <a:ea typeface="华文新魏" pitchFamily="2" charset="-122"/>
              </a:rPr>
              <a:t>》</a:t>
            </a:r>
            <a:r>
              <a:rPr lang="zh-CN" altLang="en-US" dirty="0">
                <a:latin typeface="华文新魏" pitchFamily="2" charset="-122"/>
                <a:ea typeface="华文新魏" pitchFamily="2" charset="-122"/>
              </a:rPr>
              <a:t>，切莫心怀侥幸栽跟头。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1143008" cy="2357454"/>
          </a:xfr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altLang="zh-CN" sz="19900" dirty="0" smtClean="0">
                <a:solidFill>
                  <a:schemeClr val="bg1"/>
                </a:solidFill>
              </a:rPr>
              <a:t>2</a:t>
            </a:r>
            <a:endParaRPr lang="zh-CN" altLang="en-US" sz="1990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28794" y="2571744"/>
            <a:ext cx="6729402" cy="2428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5400" b="1" dirty="0">
                <a:solidFill>
                  <a:srgbClr val="0070C0"/>
                </a:solidFill>
                <a:latin typeface="华文彩云" pitchFamily="2" charset="-122"/>
                <a:ea typeface="华文彩云" pitchFamily="2" charset="-122"/>
              </a:rPr>
              <a:t>“吃住行”？</a:t>
            </a:r>
            <a:r>
              <a:rPr lang="zh-CN" altLang="en-US" sz="4400" b="1" dirty="0">
                <a:solidFill>
                  <a:srgbClr val="0070C0"/>
                </a:solidFill>
              </a:rPr>
              <a:t> </a:t>
            </a:r>
            <a:endParaRPr lang="en-US" altLang="zh-CN" sz="44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zh-CN" altLang="en-US" sz="4400" b="1" dirty="0" smtClean="0"/>
              <a:t>               这</a:t>
            </a:r>
            <a:r>
              <a:rPr lang="en-US" altLang="zh-CN" sz="4400" b="1" dirty="0"/>
              <a:t>9</a:t>
            </a:r>
            <a:r>
              <a:rPr lang="zh-CN" altLang="en-US" sz="4400" b="1" dirty="0"/>
              <a:t>条红线碰不得！</a:t>
            </a:r>
            <a:endParaRPr lang="zh-CN" altLang="en-US" sz="4400" dirty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2500330"/>
          </a:xfrm>
        </p:spPr>
        <p:txBody>
          <a:bodyPr>
            <a:normAutofit/>
          </a:bodyPr>
          <a:lstStyle/>
          <a:p>
            <a:r>
              <a:rPr lang="zh-CN" altLang="en-US" sz="115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住宿</a:t>
            </a:r>
            <a:endParaRPr lang="zh-CN" altLang="en-US" sz="115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6059"/>
            <a:ext cx="8229600" cy="2500330"/>
          </a:xfrm>
        </p:spPr>
        <p:txBody>
          <a:bodyPr>
            <a:normAutofit lnSpcReduction="10000"/>
          </a:bodyPr>
          <a:lstStyle/>
          <a:p>
            <a:endParaRPr lang="en-US" altLang="zh-CN" b="1" dirty="0" smtClean="0"/>
          </a:p>
          <a:p>
            <a:endParaRPr lang="en-US" altLang="zh-CN" b="1" dirty="0" smtClean="0"/>
          </a:p>
          <a:p>
            <a:r>
              <a:rPr lang="zh-CN" altLang="en-US" sz="4000" b="1" dirty="0" smtClean="0">
                <a:latin typeface="华文新魏" pitchFamily="2" charset="-122"/>
                <a:ea typeface="华文新魏" pitchFamily="2" charset="-122"/>
              </a:rPr>
              <a:t>以</a:t>
            </a:r>
            <a:r>
              <a:rPr lang="zh-CN" altLang="en-US" sz="4000" b="1" dirty="0" smtClean="0">
                <a:latin typeface="华文新魏" pitchFamily="2" charset="-122"/>
                <a:ea typeface="华文新魏" pitchFamily="2" charset="-122"/>
              </a:rPr>
              <a:t>标准间为主，接待省部级干部可以安排普通套间</a:t>
            </a:r>
            <a:endParaRPr lang="zh-CN" altLang="en-US" sz="4000" dirty="0" smtClean="0">
              <a:latin typeface="华文新魏" pitchFamily="2" charset="-122"/>
              <a:ea typeface="华文新魏" pitchFamily="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357166"/>
            <a:ext cx="8072494" cy="57150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85728"/>
            <a:ext cx="8143932" cy="60722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Autofit/>
          </a:bodyPr>
          <a:lstStyle/>
          <a:p>
            <a:r>
              <a:rPr lang="zh-CN" altLang="en-US" sz="115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用餐</a:t>
            </a:r>
            <a:endParaRPr lang="zh-CN" altLang="en-US" sz="11500" b="1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2768601"/>
          </a:xfrm>
        </p:spPr>
        <p:txBody>
          <a:bodyPr/>
          <a:lstStyle/>
          <a:p>
            <a:r>
              <a:rPr lang="zh-CN" altLang="en-US" sz="4000" b="1" dirty="0" smtClean="0">
                <a:latin typeface="华文新魏" pitchFamily="2" charset="-122"/>
                <a:ea typeface="华文新魏" pitchFamily="2" charset="-122"/>
              </a:rPr>
              <a:t>接待对象应当按照规定标准自行用餐。确因工作需要，接待单位可以安排工作餐一次，并严格控制陪餐人数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357166"/>
            <a:ext cx="8143932" cy="5857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428604"/>
            <a:ext cx="8286808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357166"/>
            <a:ext cx="8215370" cy="5857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85728"/>
            <a:ext cx="8143932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2154230"/>
          </a:xfrm>
        </p:spPr>
        <p:txBody>
          <a:bodyPr>
            <a:normAutofit/>
          </a:bodyPr>
          <a:lstStyle/>
          <a:p>
            <a:r>
              <a:rPr lang="zh-CN" altLang="en-US" sz="12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出行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500438"/>
            <a:ext cx="8229600" cy="2625725"/>
          </a:xfrm>
        </p:spPr>
        <p:txBody>
          <a:bodyPr/>
          <a:lstStyle/>
          <a:p>
            <a:r>
              <a:rPr lang="zh-CN" altLang="en-US" sz="4000" b="1" dirty="0" smtClean="0">
                <a:latin typeface="华文新魏" pitchFamily="2" charset="-122"/>
                <a:ea typeface="华文新魏" pitchFamily="2" charset="-122"/>
              </a:rPr>
              <a:t>国内公务接待的出行活动应当安排集中乘车，合理使用车型，严格控制随行车辆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357166"/>
            <a:ext cx="8143932" cy="57262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357166"/>
            <a:ext cx="8215370" cy="5429288"/>
          </a:xfrm>
        </p:spPr>
      </p:pic>
      <p:sp>
        <p:nvSpPr>
          <p:cNvPr id="5" name="TextBox 4"/>
          <p:cNvSpPr txBox="1"/>
          <p:nvPr/>
        </p:nvSpPr>
        <p:spPr>
          <a:xfrm>
            <a:off x="5786446" y="6143644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72066" y="6072206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(</a:t>
            </a:r>
            <a:r>
              <a:rPr lang="zh-CN" altLang="en-US" sz="2000" dirty="0" smtClean="0"/>
              <a:t>摘自中央纪委监察部网站）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209</Words>
  <Application>Microsoft Office PowerPoint</Application>
  <PresentationFormat>全屏显示(4:3)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幻灯片 1</vt:lpstr>
      <vt:lpstr>党员领导干部，这些事情千万别碰！</vt:lpstr>
      <vt:lpstr>幻灯片 3</vt:lpstr>
      <vt:lpstr>2</vt:lpstr>
      <vt:lpstr>住宿</vt:lpstr>
      <vt:lpstr>幻灯片 6</vt:lpstr>
      <vt:lpstr>幻灯片 7</vt:lpstr>
      <vt:lpstr>用餐</vt:lpstr>
      <vt:lpstr>幻灯片 9</vt:lpstr>
      <vt:lpstr>幻灯片 10</vt:lpstr>
      <vt:lpstr>幻灯片 11</vt:lpstr>
      <vt:lpstr>幻灯片 12</vt:lpstr>
      <vt:lpstr>出行</vt:lpstr>
      <vt:lpstr>幻灯片 14</vt:lpstr>
      <vt:lpstr>幻灯片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</dc:creator>
  <cp:lastModifiedBy>DELL</cp:lastModifiedBy>
  <cp:revision>3</cp:revision>
  <dcterms:created xsi:type="dcterms:W3CDTF">2017-09-04T06:33:42Z</dcterms:created>
  <dcterms:modified xsi:type="dcterms:W3CDTF">2017-09-04T07:41:00Z</dcterms:modified>
</cp:coreProperties>
</file>